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0" r:id="rId3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4E"/>
    <a:srgbClr val="C00000"/>
    <a:srgbClr val="F05C7C"/>
    <a:srgbClr val="8C2784"/>
    <a:srgbClr val="5284C3"/>
    <a:srgbClr val="0D584B"/>
    <a:srgbClr val="F79525"/>
    <a:srgbClr val="0AB9EE"/>
    <a:srgbClr val="81C340"/>
    <a:srgbClr val="518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>
        <p:scale>
          <a:sx n="66" d="100"/>
          <a:sy n="66" d="100"/>
        </p:scale>
        <p:origin x="726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00B5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F1F-4A6F-A726-CE326D055136}"/>
              </c:ext>
            </c:extLst>
          </c:dPt>
          <c:cat>
            <c:strRef>
              <c:f>Hoja1!$A$2:$A$12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Hoja1!$B$2:$B$12</c:f>
              <c:numCache>
                <c:formatCode>0.00%</c:formatCode>
                <c:ptCount val="11"/>
                <c:pt idx="0">
                  <c:v>2.7199999999999998E-2</c:v>
                </c:pt>
                <c:pt idx="1">
                  <c:v>0.128</c:v>
                </c:pt>
                <c:pt idx="2">
                  <c:v>0.1033</c:v>
                </c:pt>
                <c:pt idx="3">
                  <c:v>0.31580000000000003</c:v>
                </c:pt>
                <c:pt idx="4">
                  <c:v>0.32169999999999999</c:v>
                </c:pt>
                <c:pt idx="5">
                  <c:v>2.8199999999999999E-2</c:v>
                </c:pt>
                <c:pt idx="6">
                  <c:v>3.2000000000000001E-2</c:v>
                </c:pt>
                <c:pt idx="7">
                  <c:v>2.9000000000000001E-2</c:v>
                </c:pt>
                <c:pt idx="8">
                  <c:v>1.4800000000000001E-2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rgbClr val="00B5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9D8-4006-BE9B-532B7BBD8940}"/>
              </c:ext>
            </c:extLst>
          </c:dPt>
          <c:cat>
            <c:strRef>
              <c:f>Hoja1!$A$2:$A$12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Hoja1!$B$2:$B$12</c:f>
              <c:numCache>
                <c:formatCode>0.00%</c:formatCode>
                <c:ptCount val="11"/>
                <c:pt idx="0">
                  <c:v>6.2300000000000001E-2</c:v>
                </c:pt>
                <c:pt idx="1">
                  <c:v>0.1008</c:v>
                </c:pt>
                <c:pt idx="2">
                  <c:v>0.18360000000000001</c:v>
                </c:pt>
                <c:pt idx="3">
                  <c:v>0.19769999999999999</c:v>
                </c:pt>
                <c:pt idx="4">
                  <c:v>0.19750000000000001</c:v>
                </c:pt>
                <c:pt idx="5">
                  <c:v>6.8699999999999997E-2</c:v>
                </c:pt>
                <c:pt idx="6">
                  <c:v>2.0299999999999999E-2</c:v>
                </c:pt>
                <c:pt idx="7">
                  <c:v>0.12479999999999999</c:v>
                </c:pt>
                <c:pt idx="8">
                  <c:v>4.3999999999999997E-2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23/10/2023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1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5.png"/><Relationship Id="rId2" Type="http://schemas.openxmlformats.org/officeDocument/2006/relationships/chart" Target="../charts/chart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3.jpg"/><Relationship Id="rId19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3er 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2023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ontserrat" panose="00000500000000000000"/>
              </a:rPr>
              <a:t>18</a:t>
            </a:r>
            <a:r>
              <a:rPr lang="es-MX" sz="1100" b="1" dirty="0" smtClean="0">
                <a:latin typeface="Montserrat" panose="00000500000000000000"/>
              </a:rPr>
              <a:t> </a:t>
            </a:r>
            <a:r>
              <a:rPr lang="es-MX" sz="1100" b="1" dirty="0" smtClean="0">
                <a:latin typeface="Montserrat" panose="00000500000000000000"/>
              </a:rPr>
              <a:t>de Octubre de 2023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104" name="Grupo 103"/>
          <p:cNvGrpSpPr/>
          <p:nvPr/>
        </p:nvGrpSpPr>
        <p:grpSpPr>
          <a:xfrm>
            <a:off x="6537377" y="1653450"/>
            <a:ext cx="5696647" cy="5339976"/>
            <a:chOff x="6069504" y="935528"/>
            <a:chExt cx="5380804" cy="5090743"/>
          </a:xfrm>
        </p:grpSpPr>
        <p:grpSp>
          <p:nvGrpSpPr>
            <p:cNvPr id="111" name="Grupo 110">
              <a:extLst>
                <a:ext uri="{FF2B5EF4-FFF2-40B4-BE49-F238E27FC236}">
                  <a16:creationId xmlns:a16="http://schemas.microsoft.com/office/drawing/2014/main" id="{837A96B6-702E-8ADF-CB1D-557203957CB4}"/>
                </a:ext>
              </a:extLst>
            </p:cNvPr>
            <p:cNvGrpSpPr/>
            <p:nvPr/>
          </p:nvGrpSpPr>
          <p:grpSpPr>
            <a:xfrm>
              <a:off x="6069504" y="935528"/>
              <a:ext cx="5380804" cy="5090743"/>
              <a:chOff x="4689665" y="1502767"/>
              <a:chExt cx="5380804" cy="5090743"/>
            </a:xfrm>
          </p:grpSpPr>
          <p:graphicFrame>
            <p:nvGraphicFramePr>
              <p:cNvPr id="121" name="Gráfico 120">
                <a:extLst>
                  <a:ext uri="{FF2B5EF4-FFF2-40B4-BE49-F238E27FC236}">
                    <a16:creationId xmlns:a16="http://schemas.microsoft.com/office/drawing/2014/main" id="{56AB6BD3-639D-95FE-15A0-468FDCB91E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63507374"/>
                  </p:ext>
                </p:extLst>
              </p:nvPr>
            </p:nvGraphicFramePr>
            <p:xfrm>
              <a:off x="4726589" y="1502767"/>
              <a:ext cx="5343880" cy="5090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22" name="8 Elipse">
                <a:extLst>
                  <a:ext uri="{FF2B5EF4-FFF2-40B4-BE49-F238E27FC236}">
                    <a16:creationId xmlns:a16="http://schemas.microsoft.com/office/drawing/2014/main" id="{5B5005DE-21E4-8322-BF61-D3E8F7DE8DBD}"/>
                  </a:ext>
                </a:extLst>
              </p:cNvPr>
              <p:cNvSpPr/>
              <p:nvPr/>
            </p:nvSpPr>
            <p:spPr>
              <a:xfrm>
                <a:off x="4689665" y="1503737"/>
                <a:ext cx="5079175" cy="5084693"/>
              </a:xfrm>
              <a:prstGeom prst="ellipse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3" name="9 Elipse">
                <a:extLst>
                  <a:ext uri="{FF2B5EF4-FFF2-40B4-BE49-F238E27FC236}">
                    <a16:creationId xmlns:a16="http://schemas.microsoft.com/office/drawing/2014/main" id="{DF2E3BE7-4423-9CC2-C5CB-F6044BE064E3}"/>
                  </a:ext>
                </a:extLst>
              </p:cNvPr>
              <p:cNvSpPr/>
              <p:nvPr/>
            </p:nvSpPr>
            <p:spPr>
              <a:xfrm>
                <a:off x="5348003" y="2114189"/>
                <a:ext cx="3785833" cy="3876089"/>
              </a:xfrm>
              <a:prstGeom prst="ellipse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24" name="118 Imagen">
                <a:extLst>
                  <a:ext uri="{FF2B5EF4-FFF2-40B4-BE49-F238E27FC236}">
                    <a16:creationId xmlns:a16="http://schemas.microsoft.com/office/drawing/2014/main" id="{1962D540-26D3-7B90-F1A6-92C1D6A827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5146" t="14573" r="9979" b="3288"/>
              <a:stretch/>
            </p:blipFill>
            <p:spPr bwMode="auto">
              <a:xfrm>
                <a:off x="5388375" y="2781379"/>
                <a:ext cx="3742710" cy="279677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" name="87 Imagen">
              <a:extLst>
                <a:ext uri="{FF2B5EF4-FFF2-40B4-BE49-F238E27FC236}">
                  <a16:creationId xmlns:a16="http://schemas.microsoft.com/office/drawing/2014/main" id="{661FB85B-3C8F-EB6C-2A96-21E79B9F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659885" y="1029862"/>
              <a:ext cx="319031" cy="318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112 Imagen">
              <a:extLst>
                <a:ext uri="{FF2B5EF4-FFF2-40B4-BE49-F238E27FC236}">
                  <a16:creationId xmlns:a16="http://schemas.microsoft.com/office/drawing/2014/main" id="{8EB2D306-8669-2AC1-0EFB-4C5FF249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532504" y="2665375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82 Imagen">
              <a:extLst>
                <a:ext uri="{FF2B5EF4-FFF2-40B4-BE49-F238E27FC236}">
                  <a16:creationId xmlns:a16="http://schemas.microsoft.com/office/drawing/2014/main" id="{D0DE299D-424C-C1E9-FDC7-FA423F5C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12818" y="1389054"/>
              <a:ext cx="360724" cy="36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91 Imagen">
              <a:extLst>
                <a:ext uri="{FF2B5EF4-FFF2-40B4-BE49-F238E27FC236}">
                  <a16:creationId xmlns:a16="http://schemas.microsoft.com/office/drawing/2014/main" id="{136EEEFF-50F5-10F0-059D-631C982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77370" y="1068861"/>
              <a:ext cx="260669" cy="261117"/>
            </a:xfrm>
            <a:prstGeom prst="rect">
              <a:avLst/>
            </a:prstGeom>
            <a:noFill/>
            <a:ln w="9525">
              <a:solidFill>
                <a:srgbClr val="8C2784"/>
              </a:solidFill>
              <a:miter lim="800000"/>
              <a:headEnd/>
              <a:tailEnd/>
            </a:ln>
          </p:spPr>
        </p:pic>
      </p:grpSp>
      <p:pic>
        <p:nvPicPr>
          <p:cNvPr id="128" name="88 Imagen">
            <a:extLst>
              <a:ext uri="{FF2B5EF4-FFF2-40B4-BE49-F238E27FC236}">
                <a16:creationId xmlns:a16="http://schemas.microsoft.com/office/drawing/2014/main" id="{FF2FE64C-E999-EC96-DB32-B77EC6C30DA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16534" y="2201981"/>
            <a:ext cx="329153" cy="32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86 Imagen">
            <a:extLst>
              <a:ext uri="{FF2B5EF4-FFF2-40B4-BE49-F238E27FC236}">
                <a16:creationId xmlns:a16="http://schemas.microsoft.com/office/drawing/2014/main" id="{39F153D3-FAAC-7189-6DEF-0FC607103D4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2999" y="4375060"/>
            <a:ext cx="351000" cy="35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89 Imagen">
            <a:extLst>
              <a:ext uri="{FF2B5EF4-FFF2-40B4-BE49-F238E27FC236}">
                <a16:creationId xmlns:a16="http://schemas.microsoft.com/office/drawing/2014/main" id="{4FAA1E3E-3472-AC0D-9F0A-7373EAD7BD1A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32831" y="1834780"/>
            <a:ext cx="193202" cy="19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84 Imagen">
            <a:extLst>
              <a:ext uri="{FF2B5EF4-FFF2-40B4-BE49-F238E27FC236}">
                <a16:creationId xmlns:a16="http://schemas.microsoft.com/office/drawing/2014/main" id="{B68F0A75-28E5-B537-8179-FE9F971B8F1C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617566" y="6419605"/>
            <a:ext cx="408633" cy="408883"/>
          </a:xfrm>
          <a:prstGeom prst="rect">
            <a:avLst/>
          </a:prstGeom>
          <a:solidFill>
            <a:srgbClr val="A90144"/>
          </a:solidFill>
          <a:ln w="9525">
            <a:noFill/>
            <a:miter lim="800000"/>
            <a:headEnd/>
            <a:tailEnd/>
          </a:ln>
        </p:spPr>
      </p:pic>
      <p:pic>
        <p:nvPicPr>
          <p:cNvPr id="96" name="83 Imagen">
            <a:extLst>
              <a:ext uri="{FF2B5EF4-FFF2-40B4-BE49-F238E27FC236}">
                <a16:creationId xmlns:a16="http://schemas.microsoft.com/office/drawing/2014/main" id="{2DD8CF38-9C40-B678-4062-E4044A756D71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73222" y="1888198"/>
            <a:ext cx="374662" cy="41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" name="Grupo 96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267996" y="3234168"/>
            <a:ext cx="6059858" cy="585000"/>
            <a:chOff x="-8802" y="1052267"/>
            <a:chExt cx="6106551" cy="585000"/>
          </a:xfrm>
        </p:grpSpPr>
        <p:grpSp>
          <p:nvGrpSpPr>
            <p:cNvPr id="98" name="Grupo 97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6106551" cy="281875"/>
              <a:chOff x="-8802" y="1208513"/>
              <a:chExt cx="6106551" cy="281875"/>
            </a:xfrm>
          </p:grpSpPr>
          <p:sp>
            <p:nvSpPr>
              <p:cNvPr id="102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96000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Agropecuario, Forestal Y Acuícola</a:t>
                </a:r>
              </a:p>
            </p:txBody>
          </p:sp>
          <p:sp>
            <p:nvSpPr>
              <p:cNvPr id="103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10.33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Grupo 98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101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94800" y="1801544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262770" y="5181294"/>
            <a:ext cx="6059857" cy="585000"/>
            <a:chOff x="0" y="1710609"/>
            <a:chExt cx="6097749" cy="585000"/>
          </a:xfrm>
        </p:grpSpPr>
        <p:sp>
          <p:nvSpPr>
            <p:cNvPr id="110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90118" y="1866780"/>
              <a:ext cx="4907631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Salud </a:t>
              </a:r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134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42704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2.72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141" name="Grupo 140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55126" y="1710609"/>
              <a:ext cx="585000" cy="585000"/>
              <a:chOff x="159067" y="1624198"/>
              <a:chExt cx="719998" cy="720000"/>
            </a:xfrm>
          </p:grpSpPr>
          <p:sp>
            <p:nvSpPr>
              <p:cNvPr id="142" name="Elipse 141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59067" y="1624198"/>
                <a:ext cx="719998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3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9709" y="1778671"/>
                <a:ext cx="431999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262770" y="4534024"/>
            <a:ext cx="6059858" cy="585000"/>
            <a:chOff x="-69426" y="426544"/>
            <a:chExt cx="6167175" cy="585000"/>
          </a:xfrm>
        </p:grpSpPr>
        <p:sp>
          <p:nvSpPr>
            <p:cNvPr id="145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139368" y="580593"/>
              <a:ext cx="495838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Civil, Seguridad, Justicia y Finanzas Públicas</a:t>
              </a:r>
            </a:p>
          </p:txBody>
        </p:sp>
        <p:sp>
          <p:nvSpPr>
            <p:cNvPr id="146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2.90 %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148" name="Elipse 147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9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276801" y="5827097"/>
            <a:ext cx="6059858" cy="585000"/>
            <a:chOff x="-72751" y="3038302"/>
            <a:chExt cx="6170500" cy="585000"/>
          </a:xfrm>
        </p:grpSpPr>
        <p:sp>
          <p:nvSpPr>
            <p:cNvPr id="151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31566" y="3186976"/>
              <a:ext cx="496618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152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2.82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3" name="Grupo 152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154" name="Elipse 15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5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796279" y="2542381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276804" y="6473681"/>
            <a:ext cx="6059855" cy="585000"/>
            <a:chOff x="-8812" y="2403994"/>
            <a:chExt cx="6106562" cy="585000"/>
          </a:xfrm>
        </p:grpSpPr>
        <p:sp>
          <p:nvSpPr>
            <p:cNvPr id="157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16884" y="2510057"/>
              <a:ext cx="4980866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Desarrollo Económico y Turístico</a:t>
              </a:r>
            </a:p>
          </p:txBody>
        </p:sp>
        <p:sp>
          <p:nvSpPr>
            <p:cNvPr id="158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1.48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159" name="Grupo 158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160" name="Elipse 159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1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2" name="Grupo 161"/>
          <p:cNvGrpSpPr/>
          <p:nvPr/>
        </p:nvGrpSpPr>
        <p:grpSpPr>
          <a:xfrm>
            <a:off x="267996" y="1939726"/>
            <a:ext cx="6059858" cy="585000"/>
            <a:chOff x="232031" y="6749185"/>
            <a:chExt cx="6059858" cy="585000"/>
          </a:xfrm>
        </p:grpSpPr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6059858" cy="585000"/>
              <a:chOff x="-83585" y="3027422"/>
              <a:chExt cx="6181334" cy="585000"/>
            </a:xfrm>
            <a:solidFill>
              <a:srgbClr val="C00000"/>
            </a:solidFill>
          </p:grpSpPr>
          <p:sp>
            <p:nvSpPr>
              <p:cNvPr id="165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131566" y="3178069"/>
                <a:ext cx="496618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caminos y puentes </a:t>
                </a:r>
              </a:p>
            </p:txBody>
          </p:sp>
          <p:sp>
            <p:nvSpPr>
              <p:cNvPr id="166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31.58 </a:t>
                </a:r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67" name="Elipse 16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64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ellipse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8" name="Grupo 167"/>
          <p:cNvGrpSpPr/>
          <p:nvPr/>
        </p:nvGrpSpPr>
        <p:grpSpPr>
          <a:xfrm>
            <a:off x="267996" y="1277129"/>
            <a:ext cx="6059858" cy="585000"/>
            <a:chOff x="232032" y="4666160"/>
            <a:chExt cx="6059858" cy="585000"/>
          </a:xfrm>
        </p:grpSpPr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6059858" cy="585000"/>
              <a:chOff x="-88653" y="3027659"/>
              <a:chExt cx="6186402" cy="585000"/>
            </a:xfrm>
            <a:solidFill>
              <a:srgbClr val="C00000"/>
            </a:solidFill>
          </p:grpSpPr>
          <p:sp>
            <p:nvSpPr>
              <p:cNvPr id="171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131566" y="3186976"/>
                <a:ext cx="496618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cultura y deporte </a:t>
                </a:r>
              </a:p>
            </p:txBody>
          </p:sp>
          <p:sp>
            <p:nvSpPr>
              <p:cNvPr id="172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32.17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73" name="Elipse 172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70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" name="Grupo 173"/>
          <p:cNvGrpSpPr/>
          <p:nvPr/>
        </p:nvGrpSpPr>
        <p:grpSpPr>
          <a:xfrm>
            <a:off x="267996" y="2590541"/>
            <a:ext cx="6059858" cy="585000"/>
            <a:chOff x="347656" y="5315674"/>
            <a:chExt cx="6059858" cy="585000"/>
          </a:xfrm>
        </p:grpSpPr>
        <p:sp>
          <p:nvSpPr>
            <p:cNvPr id="175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535415" y="5490135"/>
              <a:ext cx="4872099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528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5284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Vivienda </a:t>
              </a:r>
              <a:r>
                <a:rPr lang="es-MX" sz="1200" b="1" dirty="0">
                  <a:solidFill>
                    <a:srgbClr val="5284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urbanización</a:t>
              </a:r>
            </a:p>
          </p:txBody>
        </p:sp>
        <p:sp>
          <p:nvSpPr>
            <p:cNvPr id="176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347656" y="5462041"/>
              <a:ext cx="1089772" cy="279714"/>
            </a:xfrm>
            <a:prstGeom prst="roundRect">
              <a:avLst>
                <a:gd name="adj" fmla="val 50000"/>
              </a:avLst>
            </a:prstGeom>
            <a:solidFill>
              <a:srgbClr val="528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12.80 %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Elipse 176">
              <a:extLst>
                <a:ext uri="{FF2B5EF4-FFF2-40B4-BE49-F238E27FC236}">
                  <a16:creationId xmlns:a16="http://schemas.microsoft.com/office/drawing/2014/main" id="{6CDF832D-48FD-BCF2-AE4D-1E4F7B9B8DA0}"/>
                </a:ext>
              </a:extLst>
            </p:cNvPr>
            <p:cNvSpPr/>
            <p:nvPr/>
          </p:nvSpPr>
          <p:spPr>
            <a:xfrm>
              <a:off x="1203319" y="5315674"/>
              <a:ext cx="574818" cy="585000"/>
            </a:xfrm>
            <a:prstGeom prst="ellipse">
              <a:avLst/>
            </a:prstGeom>
            <a:solidFill>
              <a:srgbClr val="528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pic>
          <p:nvPicPr>
            <p:cNvPr id="178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77129" y="5408081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9" name="Grupo 178"/>
          <p:cNvGrpSpPr/>
          <p:nvPr/>
        </p:nvGrpSpPr>
        <p:grpSpPr>
          <a:xfrm>
            <a:off x="276801" y="3885306"/>
            <a:ext cx="6045827" cy="585000"/>
            <a:chOff x="284664" y="1146796"/>
            <a:chExt cx="6098924" cy="585000"/>
          </a:xfrm>
        </p:grpSpPr>
        <p:sp>
          <p:nvSpPr>
            <p:cNvPr id="180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284664" y="1281314"/>
              <a:ext cx="1016360" cy="252987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3.20 %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1" name="Grupo 180">
              <a:extLst>
                <a:ext uri="{FF2B5EF4-FFF2-40B4-BE49-F238E27FC236}">
                  <a16:creationId xmlns:a16="http://schemas.microsoft.com/office/drawing/2014/main" id="{FC6923C6-71D8-4BDE-A070-237D74776EF1}"/>
                </a:ext>
              </a:extLst>
            </p:cNvPr>
            <p:cNvGrpSpPr/>
            <p:nvPr/>
          </p:nvGrpSpPr>
          <p:grpSpPr>
            <a:xfrm>
              <a:off x="1131377" y="1146796"/>
              <a:ext cx="5252211" cy="585000"/>
              <a:chOff x="375514" y="6134937"/>
              <a:chExt cx="5760758" cy="585000"/>
            </a:xfrm>
          </p:grpSpPr>
          <p:sp>
            <p:nvSpPr>
              <p:cNvPr id="182" name="Rectángulo: esquinas redondeadas 28">
                <a:extLst>
                  <a:ext uri="{FF2B5EF4-FFF2-40B4-BE49-F238E27FC236}">
                    <a16:creationId xmlns:a16="http://schemas.microsoft.com/office/drawing/2014/main" id="{05C87BE2-CA4E-7064-914C-49796F9FA5F7}"/>
                  </a:ext>
                </a:extLst>
              </p:cNvPr>
              <p:cNvSpPr/>
              <p:nvPr/>
            </p:nvSpPr>
            <p:spPr>
              <a:xfrm>
                <a:off x="739927" y="6283744"/>
                <a:ext cx="5396345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endPara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3" name="Grupo 182">
                <a:extLst>
                  <a:ext uri="{FF2B5EF4-FFF2-40B4-BE49-F238E27FC236}">
                    <a16:creationId xmlns:a16="http://schemas.microsoft.com/office/drawing/2014/main" id="{36B4E375-B172-B190-F02A-8B09975F98C5}"/>
                  </a:ext>
                </a:extLst>
              </p:cNvPr>
              <p:cNvGrpSpPr/>
              <p:nvPr/>
            </p:nvGrpSpPr>
            <p:grpSpPr>
              <a:xfrm>
                <a:off x="375514" y="6134937"/>
                <a:ext cx="5760758" cy="585000"/>
                <a:chOff x="1215731" y="5615273"/>
                <a:chExt cx="5760758" cy="585000"/>
              </a:xfrm>
            </p:grpSpPr>
            <p:sp>
              <p:nvSpPr>
                <p:cNvPr id="184" name="Rectángulo: esquinas redondeadas 30">
                  <a:extLst>
                    <a:ext uri="{FF2B5EF4-FFF2-40B4-BE49-F238E27FC236}">
                      <a16:creationId xmlns:a16="http://schemas.microsoft.com/office/drawing/2014/main" id="{13B326C6-0C1D-E9D4-7FFE-03979BB9916D}"/>
                    </a:ext>
                  </a:extLst>
                </p:cNvPr>
                <p:cNvSpPr/>
                <p:nvPr/>
              </p:nvSpPr>
              <p:spPr>
                <a:xfrm>
                  <a:off x="1641288" y="5769106"/>
                  <a:ext cx="5335201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FFE04E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</a:t>
                  </a:r>
                  <a:r>
                    <a:rPr lang="es-MX" sz="1200" b="1" dirty="0" smtClean="0">
                      <a:solidFill>
                        <a:srgbClr val="FFE04E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Electrificación</a:t>
                  </a:r>
                  <a:endParaRPr lang="es-MX" sz="1200" b="1" dirty="0">
                    <a:solidFill>
                      <a:srgbClr val="FFE04E"/>
                    </a:solidFill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" name="Grupo 184">
                  <a:extLst>
                    <a:ext uri="{FF2B5EF4-FFF2-40B4-BE49-F238E27FC236}">
                      <a16:creationId xmlns:a16="http://schemas.microsoft.com/office/drawing/2014/main" id="{3076D4F3-35A0-B4C2-8C2C-6136786A3BD6}"/>
                    </a:ext>
                  </a:extLst>
                </p:cNvPr>
                <p:cNvGrpSpPr/>
                <p:nvPr/>
              </p:nvGrpSpPr>
              <p:grpSpPr>
                <a:xfrm>
                  <a:off x="1215731" y="5615273"/>
                  <a:ext cx="637654" cy="585000"/>
                  <a:chOff x="2646126" y="2654817"/>
                  <a:chExt cx="784805" cy="720000"/>
                </a:xfrm>
              </p:grpSpPr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B1811466-D15E-96E6-CB01-AA0B057B385B}"/>
                      </a:ext>
                    </a:extLst>
                  </p:cNvPr>
                  <p:cNvSpPr/>
                  <p:nvPr/>
                </p:nvSpPr>
                <p:spPr>
                  <a:xfrm>
                    <a:off x="2646126" y="2654817"/>
                    <a:ext cx="784805" cy="720000"/>
                  </a:xfrm>
                  <a:prstGeom prst="ellipse">
                    <a:avLst/>
                  </a:prstGeom>
                  <a:solidFill>
                    <a:srgbClr val="FFE0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975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87" name="83 Imagen">
                    <a:extLst>
                      <a:ext uri="{FF2B5EF4-FFF2-40B4-BE49-F238E27FC236}">
                        <a16:creationId xmlns:a16="http://schemas.microsoft.com/office/drawing/2014/main" id="{2DD8CF38-9C40-B678-4062-E4044A756D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785642" y="2761690"/>
                    <a:ext cx="505772" cy="5064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o 104"/>
          <p:cNvGrpSpPr/>
          <p:nvPr/>
        </p:nvGrpSpPr>
        <p:grpSpPr>
          <a:xfrm>
            <a:off x="6537377" y="1653450"/>
            <a:ext cx="5696647" cy="5339976"/>
            <a:chOff x="6069504" y="935528"/>
            <a:chExt cx="5380804" cy="5090743"/>
          </a:xfrm>
        </p:grpSpPr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837A96B6-702E-8ADF-CB1D-557203957CB4}"/>
                </a:ext>
              </a:extLst>
            </p:cNvPr>
            <p:cNvGrpSpPr/>
            <p:nvPr/>
          </p:nvGrpSpPr>
          <p:grpSpPr>
            <a:xfrm>
              <a:off x="6069504" y="935528"/>
              <a:ext cx="5380804" cy="5090743"/>
              <a:chOff x="4689665" y="1502767"/>
              <a:chExt cx="5380804" cy="5090743"/>
            </a:xfrm>
          </p:grpSpPr>
          <p:graphicFrame>
            <p:nvGraphicFramePr>
              <p:cNvPr id="96" name="Gráfico 95">
                <a:extLst>
                  <a:ext uri="{FF2B5EF4-FFF2-40B4-BE49-F238E27FC236}">
                    <a16:creationId xmlns:a16="http://schemas.microsoft.com/office/drawing/2014/main" id="{56AB6BD3-639D-95FE-15A0-468FDCB91E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39206424"/>
                  </p:ext>
                </p:extLst>
              </p:nvPr>
            </p:nvGraphicFramePr>
            <p:xfrm>
              <a:off x="4726589" y="1502767"/>
              <a:ext cx="5343880" cy="5090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7" name="8 Elipse">
                <a:extLst>
                  <a:ext uri="{FF2B5EF4-FFF2-40B4-BE49-F238E27FC236}">
                    <a16:creationId xmlns:a16="http://schemas.microsoft.com/office/drawing/2014/main" id="{5B5005DE-21E4-8322-BF61-D3E8F7DE8DBD}"/>
                  </a:ext>
                </a:extLst>
              </p:cNvPr>
              <p:cNvSpPr/>
              <p:nvPr/>
            </p:nvSpPr>
            <p:spPr>
              <a:xfrm>
                <a:off x="4689665" y="1503737"/>
                <a:ext cx="5079175" cy="5084693"/>
              </a:xfrm>
              <a:prstGeom prst="ellipse">
                <a:avLst/>
              </a:prstGeom>
              <a:noFill/>
              <a:ln w="31750" cap="flat" cmpd="sng" algn="ctr">
                <a:solidFill>
                  <a:srgbClr val="B28D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9 Elipse">
                <a:extLst>
                  <a:ext uri="{FF2B5EF4-FFF2-40B4-BE49-F238E27FC236}">
                    <a16:creationId xmlns:a16="http://schemas.microsoft.com/office/drawing/2014/main" id="{DF2E3BE7-4423-9CC2-C5CB-F6044BE064E3}"/>
                  </a:ext>
                </a:extLst>
              </p:cNvPr>
              <p:cNvSpPr/>
              <p:nvPr/>
            </p:nvSpPr>
            <p:spPr>
              <a:xfrm>
                <a:off x="5348003" y="2114189"/>
                <a:ext cx="3785833" cy="3876089"/>
              </a:xfrm>
              <a:prstGeom prst="ellipse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B28D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71475">
                  <a:defRPr/>
                </a:pPr>
                <a:endParaRPr lang="es-MX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00" name="87 Imagen">
              <a:extLst>
                <a:ext uri="{FF2B5EF4-FFF2-40B4-BE49-F238E27FC236}">
                  <a16:creationId xmlns:a16="http://schemas.microsoft.com/office/drawing/2014/main" id="{661FB85B-3C8F-EB6C-2A96-21E79B9F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29640" y="1074958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112 Imagen">
              <a:extLst>
                <a:ext uri="{FF2B5EF4-FFF2-40B4-BE49-F238E27FC236}">
                  <a16:creationId xmlns:a16="http://schemas.microsoft.com/office/drawing/2014/main" id="{8EB2D306-8669-2AC1-0EFB-4C5FF249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30331" y="3308843"/>
              <a:ext cx="432000" cy="43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82 Imagen">
              <a:extLst>
                <a:ext uri="{FF2B5EF4-FFF2-40B4-BE49-F238E27FC236}">
                  <a16:creationId xmlns:a16="http://schemas.microsoft.com/office/drawing/2014/main" id="{D0DE299D-424C-C1E9-FDC7-FA423F5C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283" y="2972464"/>
              <a:ext cx="360724" cy="36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91 Imagen">
              <a:extLst>
                <a:ext uri="{FF2B5EF4-FFF2-40B4-BE49-F238E27FC236}">
                  <a16:creationId xmlns:a16="http://schemas.microsoft.com/office/drawing/2014/main" id="{136EEEFF-50F5-10F0-059D-631C982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2628" y="1566970"/>
              <a:ext cx="470410" cy="47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02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Acumulado </a:t>
                </a:r>
                <a:r>
                  <a:rPr lang="es-MX" sz="200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al </a:t>
                </a:r>
                <a:r>
                  <a:rPr lang="es-MX" sz="2000" smtClean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3er </a:t>
                </a:r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Trimestre 2023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3084"/>
          <a:stretch/>
        </p:blipFill>
        <p:spPr>
          <a:xfrm>
            <a:off x="3822" y="7159183"/>
            <a:ext cx="8100762" cy="1503554"/>
          </a:xfrm>
          <a:prstGeom prst="rect">
            <a:avLst/>
          </a:prstGeom>
        </p:spPr>
      </p:pic>
      <p:pic>
        <p:nvPicPr>
          <p:cNvPr id="141" name="86 Imagen">
            <a:extLst>
              <a:ext uri="{FF2B5EF4-FFF2-40B4-BE49-F238E27FC236}">
                <a16:creationId xmlns:a16="http://schemas.microsoft.com/office/drawing/2014/main" id="{39F153D3-FAAC-7189-6DEF-0FC607103D4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00428" y="5463066"/>
            <a:ext cx="471999" cy="47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88 Imagen">
            <a:extLst>
              <a:ext uri="{FF2B5EF4-FFF2-40B4-BE49-F238E27FC236}">
                <a16:creationId xmlns:a16="http://schemas.microsoft.com/office/drawing/2014/main" id="{FF2FE64C-E999-EC96-DB32-B77EC6C30DA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533211" y="2325436"/>
            <a:ext cx="527774" cy="52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uadroTexto 48"/>
          <p:cNvSpPr txBox="1"/>
          <p:nvPr/>
        </p:nvSpPr>
        <p:spPr>
          <a:xfrm>
            <a:off x="5033" y="8614741"/>
            <a:ext cx="1821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ontserrat" panose="00000500000000000000"/>
              </a:rPr>
              <a:t>18</a:t>
            </a:r>
            <a:r>
              <a:rPr lang="es-MX" sz="1100" b="1" dirty="0" smtClean="0">
                <a:latin typeface="Montserrat" panose="00000500000000000000"/>
              </a:rPr>
              <a:t> </a:t>
            </a:r>
            <a:r>
              <a:rPr lang="es-MX" sz="1100" b="1" dirty="0">
                <a:latin typeface="Montserrat" panose="00000500000000000000"/>
              </a:rPr>
              <a:t>de Octubre de 2023</a:t>
            </a:r>
          </a:p>
        </p:txBody>
      </p:sp>
      <p:pic>
        <p:nvPicPr>
          <p:cNvPr id="110" name="89 Imagen">
            <a:extLst>
              <a:ext uri="{FF2B5EF4-FFF2-40B4-BE49-F238E27FC236}">
                <a16:creationId xmlns:a16="http://schemas.microsoft.com/office/drawing/2014/main" id="{4FAA1E3E-3472-AC0D-9F0A-7373EAD7BD1A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63101" y="1790903"/>
            <a:ext cx="445797" cy="4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84 Imagen">
            <a:extLst>
              <a:ext uri="{FF2B5EF4-FFF2-40B4-BE49-F238E27FC236}">
                <a16:creationId xmlns:a16="http://schemas.microsoft.com/office/drawing/2014/main" id="{B68F0A75-28E5-B537-8179-FE9F971B8F1C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06000" y="6292323"/>
            <a:ext cx="381822" cy="382056"/>
          </a:xfrm>
          <a:prstGeom prst="rect">
            <a:avLst/>
          </a:prstGeom>
          <a:solidFill>
            <a:srgbClr val="A90144"/>
          </a:solidFill>
          <a:ln w="9525">
            <a:noFill/>
            <a:miter lim="800000"/>
            <a:headEnd/>
            <a:tailEnd/>
          </a:ln>
        </p:spPr>
      </p:pic>
      <p:pic>
        <p:nvPicPr>
          <p:cNvPr id="111" name="83 Imagen">
            <a:extLst>
              <a:ext uri="{FF2B5EF4-FFF2-40B4-BE49-F238E27FC236}">
                <a16:creationId xmlns:a16="http://schemas.microsoft.com/office/drawing/2014/main" id="{2DD8CF38-9C40-B678-4062-E4044A756D71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68406" y="3148541"/>
            <a:ext cx="284896" cy="31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upo 111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95838" y="2609113"/>
            <a:ext cx="6059858" cy="585000"/>
            <a:chOff x="-8802" y="1052267"/>
            <a:chExt cx="6106551" cy="585000"/>
          </a:xfrm>
        </p:grpSpPr>
        <p:grpSp>
          <p:nvGrpSpPr>
            <p:cNvPr id="118" name="Grupo 117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6106551" cy="281875"/>
              <a:chOff x="-8802" y="1208513"/>
              <a:chExt cx="6106551" cy="281875"/>
            </a:xfrm>
          </p:grpSpPr>
          <p:sp>
            <p:nvSpPr>
              <p:cNvPr id="122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960000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81C3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>
                    <a:solidFill>
                      <a:srgbClr val="81C3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Agropecuario, Forestal Y Acuícola</a:t>
                </a:r>
              </a:p>
            </p:txBody>
          </p:sp>
          <p:sp>
            <p:nvSpPr>
              <p:cNvPr id="123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18.37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Grupo 118">
              <a:extLst>
                <a:ext uri="{FF2B5EF4-FFF2-40B4-BE49-F238E27FC236}">
                  <a16:creationId xmlns:a16="http://schemas.microsoft.com/office/drawing/2014/main" id="{07A16408-5E73-D0CD-CDA2-833F14110E50}"/>
                </a:ext>
              </a:extLst>
            </p:cNvPr>
            <p:cNvGrpSpPr/>
            <p:nvPr/>
          </p:nvGrpSpPr>
          <p:grpSpPr>
            <a:xfrm>
              <a:off x="847700" y="1052267"/>
              <a:ext cx="585000" cy="585000"/>
              <a:chOff x="6850800" y="1657351"/>
              <a:chExt cx="720000" cy="720000"/>
            </a:xfrm>
          </p:grpSpPr>
          <p:sp>
            <p:nvSpPr>
              <p:cNvPr id="120" name="Elipse 119">
                <a:extLst>
                  <a:ext uri="{FF2B5EF4-FFF2-40B4-BE49-F238E27FC236}">
                    <a16:creationId xmlns:a16="http://schemas.microsoft.com/office/drawing/2014/main" id="{5F4AEC6B-C175-6B83-3FE8-A1CB50B458BE}"/>
                  </a:ext>
                </a:extLst>
              </p:cNvPr>
              <p:cNvSpPr/>
              <p:nvPr/>
            </p:nvSpPr>
            <p:spPr>
              <a:xfrm>
                <a:off x="6850800" y="1657351"/>
                <a:ext cx="720000" cy="720000"/>
              </a:xfrm>
              <a:prstGeom prst="ellipse">
                <a:avLst/>
              </a:prstGeom>
              <a:solidFill>
                <a:srgbClr val="81C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  <p:pic>
            <p:nvPicPr>
              <p:cNvPr id="121" name="112 Imagen">
                <a:extLst>
                  <a:ext uri="{FF2B5EF4-FFF2-40B4-BE49-F238E27FC236}">
                    <a16:creationId xmlns:a16="http://schemas.microsoft.com/office/drawing/2014/main" id="{619D5DA2-9906-0DFF-A576-899721E56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94800" y="1801544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179847" y="5206461"/>
            <a:ext cx="6059857" cy="585000"/>
            <a:chOff x="0" y="1710609"/>
            <a:chExt cx="6097749" cy="585000"/>
          </a:xfrm>
        </p:grpSpPr>
        <p:sp>
          <p:nvSpPr>
            <p:cNvPr id="128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90118" y="1866780"/>
              <a:ext cx="4907631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Salud </a:t>
              </a:r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y Asistencia Social</a:t>
              </a:r>
            </a:p>
          </p:txBody>
        </p:sp>
        <p:sp>
          <p:nvSpPr>
            <p:cNvPr id="130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42704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.23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132" name="Grupo 131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55126" y="1710609"/>
              <a:ext cx="585000" cy="585000"/>
              <a:chOff x="159067" y="1624198"/>
              <a:chExt cx="719998" cy="720000"/>
            </a:xfrm>
          </p:grpSpPr>
          <p:sp>
            <p:nvSpPr>
              <p:cNvPr id="134" name="Elipse 133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59067" y="1624198"/>
                <a:ext cx="719998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3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709" y="1778671"/>
                <a:ext cx="431999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79847" y="3260814"/>
            <a:ext cx="6059858" cy="585000"/>
            <a:chOff x="-69426" y="426544"/>
            <a:chExt cx="6167175" cy="585000"/>
          </a:xfrm>
        </p:grpSpPr>
        <p:sp>
          <p:nvSpPr>
            <p:cNvPr id="145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139368" y="580593"/>
              <a:ext cx="495838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Civil, Seguridad, Justicia y Finanzas Públicas</a:t>
              </a:r>
            </a:p>
          </p:txBody>
        </p:sp>
        <p:sp>
          <p:nvSpPr>
            <p:cNvPr id="146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9426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12.49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B7622334-401C-3D70-0707-2DC37BEB90A9}"/>
                </a:ext>
              </a:extLst>
            </p:cNvPr>
            <p:cNvGrpSpPr/>
            <p:nvPr/>
          </p:nvGrpSpPr>
          <p:grpSpPr>
            <a:xfrm>
              <a:off x="801389" y="426544"/>
              <a:ext cx="584998" cy="585000"/>
              <a:chOff x="3908791" y="5780946"/>
              <a:chExt cx="719999" cy="720000"/>
            </a:xfrm>
          </p:grpSpPr>
          <p:sp>
            <p:nvSpPr>
              <p:cNvPr id="148" name="Elipse 147">
                <a:extLst>
                  <a:ext uri="{FF2B5EF4-FFF2-40B4-BE49-F238E27FC236}">
                    <a16:creationId xmlns:a16="http://schemas.microsoft.com/office/drawing/2014/main" id="{6CDF832D-48FD-BCF2-AE4D-1E4F7B9B8DA0}"/>
                  </a:ext>
                </a:extLst>
              </p:cNvPr>
              <p:cNvSpPr/>
              <p:nvPr/>
            </p:nvSpPr>
            <p:spPr>
              <a:xfrm>
                <a:off x="3908791" y="5780946"/>
                <a:ext cx="719999" cy="720000"/>
              </a:xfrm>
              <a:prstGeom prst="ellipse">
                <a:avLst/>
              </a:prstGeom>
              <a:solidFill>
                <a:srgbClr val="8C27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9" name="91 Imagen">
                <a:extLst>
                  <a:ext uri="{FF2B5EF4-FFF2-40B4-BE49-F238E27FC236}">
                    <a16:creationId xmlns:a16="http://schemas.microsoft.com/office/drawing/2014/main" id="{ADE5DBF2-DD42-0C2E-CBDD-407FF9EC1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51360" y="5924973"/>
                <a:ext cx="432000" cy="432745"/>
              </a:xfrm>
              <a:prstGeom prst="rect">
                <a:avLst/>
              </a:prstGeom>
              <a:noFill/>
              <a:ln w="9525">
                <a:solidFill>
                  <a:srgbClr val="8C2784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95838" y="4559488"/>
            <a:ext cx="6059858" cy="585000"/>
            <a:chOff x="-72751" y="3038302"/>
            <a:chExt cx="6170500" cy="585000"/>
          </a:xfrm>
        </p:grpSpPr>
        <p:sp>
          <p:nvSpPr>
            <p:cNvPr id="151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31566" y="3186976"/>
              <a:ext cx="496618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Potable, Alcantarillado y Saneamiento</a:t>
              </a:r>
            </a:p>
          </p:txBody>
        </p:sp>
        <p:sp>
          <p:nvSpPr>
            <p:cNvPr id="152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.87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3" name="Grupo 152">
              <a:extLst>
                <a:ext uri="{FF2B5EF4-FFF2-40B4-BE49-F238E27FC236}">
                  <a16:creationId xmlns:a16="http://schemas.microsoft.com/office/drawing/2014/main" id="{1CDB4C74-E3AC-7A96-5117-C7E757F072C0}"/>
                </a:ext>
              </a:extLst>
            </p:cNvPr>
            <p:cNvGrpSpPr/>
            <p:nvPr/>
          </p:nvGrpSpPr>
          <p:grpSpPr>
            <a:xfrm>
              <a:off x="794881" y="3038302"/>
              <a:ext cx="585000" cy="585000"/>
              <a:chOff x="4695421" y="2423727"/>
              <a:chExt cx="720000" cy="720000"/>
            </a:xfrm>
          </p:grpSpPr>
          <p:sp>
            <p:nvSpPr>
              <p:cNvPr id="154" name="Elipse 15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4695421" y="2423727"/>
                <a:ext cx="720000" cy="720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5" name="82 Imagen">
                <a:extLst>
                  <a:ext uri="{FF2B5EF4-FFF2-40B4-BE49-F238E27FC236}">
                    <a16:creationId xmlns:a16="http://schemas.microsoft.com/office/drawing/2014/main" id="{3B27EF9A-DC35-47A2-91D0-4760D0A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96279" y="2542381"/>
                <a:ext cx="485976" cy="48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195887" y="5856542"/>
            <a:ext cx="6059855" cy="585000"/>
            <a:chOff x="-8812" y="2403994"/>
            <a:chExt cx="6106562" cy="585000"/>
          </a:xfrm>
        </p:grpSpPr>
        <p:sp>
          <p:nvSpPr>
            <p:cNvPr id="157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16884" y="2510057"/>
              <a:ext cx="4980866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Desarrollo Económico y Turístico</a:t>
              </a:r>
            </a:p>
          </p:txBody>
        </p:sp>
        <p:sp>
          <p:nvSpPr>
            <p:cNvPr id="158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79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.40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grpSp>
          <p:nvGrpSpPr>
            <p:cNvPr id="159" name="Grupo 158">
              <a:extLst>
                <a:ext uri="{FF2B5EF4-FFF2-40B4-BE49-F238E27FC236}">
                  <a16:creationId xmlns:a16="http://schemas.microsoft.com/office/drawing/2014/main" id="{D9295DD1-BBB0-D67D-3DD9-993D78FA324E}"/>
                </a:ext>
              </a:extLst>
            </p:cNvPr>
            <p:cNvGrpSpPr/>
            <p:nvPr/>
          </p:nvGrpSpPr>
          <p:grpSpPr>
            <a:xfrm>
              <a:off x="840122" y="2403994"/>
              <a:ext cx="585000" cy="585000"/>
              <a:chOff x="4148998" y="5256795"/>
              <a:chExt cx="720000" cy="720000"/>
            </a:xfrm>
          </p:grpSpPr>
          <p:sp>
            <p:nvSpPr>
              <p:cNvPr id="160" name="Elipse 159">
                <a:extLst>
                  <a:ext uri="{FF2B5EF4-FFF2-40B4-BE49-F238E27FC236}">
                    <a16:creationId xmlns:a16="http://schemas.microsoft.com/office/drawing/2014/main" id="{88D04856-8CD5-D6ED-CF4C-381A01388F61}"/>
                  </a:ext>
                </a:extLst>
              </p:cNvPr>
              <p:cNvSpPr/>
              <p:nvPr/>
            </p:nvSpPr>
            <p:spPr>
              <a:xfrm>
                <a:off x="4148998" y="5256795"/>
                <a:ext cx="720000" cy="720000"/>
              </a:xfrm>
              <a:prstGeom prst="ellipse">
                <a:avLst/>
              </a:prstGeom>
              <a:solidFill>
                <a:srgbClr val="F79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1" name="89 Imagen">
                <a:extLst>
                  <a:ext uri="{FF2B5EF4-FFF2-40B4-BE49-F238E27FC236}">
                    <a16:creationId xmlns:a16="http://schemas.microsoft.com/office/drawing/2014/main" id="{4FAA1E3E-3472-AC0D-9F0A-7373EAD7B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266926" y="5387759"/>
                <a:ext cx="502870" cy="50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2" name="Grupo 161"/>
          <p:cNvGrpSpPr/>
          <p:nvPr/>
        </p:nvGrpSpPr>
        <p:grpSpPr>
          <a:xfrm>
            <a:off x="195838" y="1298820"/>
            <a:ext cx="6059858" cy="585000"/>
            <a:chOff x="232031" y="6749185"/>
            <a:chExt cx="6059858" cy="585000"/>
          </a:xfrm>
        </p:grpSpPr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1" y="6749185"/>
              <a:ext cx="6059858" cy="585000"/>
              <a:chOff x="-83585" y="3027422"/>
              <a:chExt cx="6181334" cy="585000"/>
            </a:xfrm>
            <a:solidFill>
              <a:srgbClr val="C00000"/>
            </a:solidFill>
          </p:grpSpPr>
          <p:sp>
            <p:nvSpPr>
              <p:cNvPr id="165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131566" y="3178069"/>
                <a:ext cx="496618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</a:t>
                </a:r>
                <a:r>
                  <a:rPr lang="es-MX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caminos y puentes </a:t>
                </a:r>
              </a:p>
            </p:txBody>
          </p:sp>
          <p:sp>
            <p:nvSpPr>
              <p:cNvPr id="166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3585" y="3181654"/>
                <a:ext cx="1109079" cy="2797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19.77 </a:t>
                </a:r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67" name="Elipse 166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07" y="3027422"/>
                <a:ext cx="585000" cy="585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64" name="84 Imagen">
              <a:extLst>
                <a:ext uri="{FF2B5EF4-FFF2-40B4-BE49-F238E27FC236}">
                  <a16:creationId xmlns:a16="http://schemas.microsoft.com/office/drawing/2014/main" id="{B68F0A75-28E5-B537-8179-FE9F971B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62800" y="6838345"/>
              <a:ext cx="408633" cy="408883"/>
            </a:xfrm>
            <a:prstGeom prst="ellipse">
              <a:avLst/>
            </a:prstGeom>
            <a:solidFill>
              <a:srgbClr val="A90144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8" name="Grupo 167"/>
          <p:cNvGrpSpPr/>
          <p:nvPr/>
        </p:nvGrpSpPr>
        <p:grpSpPr>
          <a:xfrm>
            <a:off x="181806" y="1966525"/>
            <a:ext cx="6059858" cy="585000"/>
            <a:chOff x="232032" y="4666160"/>
            <a:chExt cx="6059858" cy="585000"/>
          </a:xfrm>
        </p:grpSpPr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6059858" cy="585000"/>
              <a:chOff x="-88653" y="3027659"/>
              <a:chExt cx="6186402" cy="585000"/>
            </a:xfrm>
            <a:solidFill>
              <a:srgbClr val="C00000"/>
            </a:solidFill>
          </p:grpSpPr>
          <p:sp>
            <p:nvSpPr>
              <p:cNvPr id="171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131566" y="3186976"/>
                <a:ext cx="496618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 smtClean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Educación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cultura y deporte </a:t>
                </a:r>
              </a:p>
            </p:txBody>
          </p:sp>
          <p:sp>
            <p:nvSpPr>
              <p:cNvPr id="172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19.75 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73" name="Elipse 172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70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95406" y="4776628"/>
              <a:ext cx="351000" cy="35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" name="Grupo 173"/>
          <p:cNvGrpSpPr/>
          <p:nvPr/>
        </p:nvGrpSpPr>
        <p:grpSpPr>
          <a:xfrm>
            <a:off x="195838" y="3912515"/>
            <a:ext cx="6059858" cy="585000"/>
            <a:chOff x="347656" y="5315674"/>
            <a:chExt cx="6059858" cy="585000"/>
          </a:xfrm>
        </p:grpSpPr>
        <p:sp>
          <p:nvSpPr>
            <p:cNvPr id="175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535415" y="5490135"/>
              <a:ext cx="4872099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528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 </a:t>
              </a:r>
              <a:r>
                <a:rPr lang="es-MX" sz="1200" b="1" dirty="0" smtClean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 smtClean="0">
                  <a:solidFill>
                    <a:srgbClr val="5284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Vivienda </a:t>
              </a:r>
              <a:r>
                <a:rPr lang="es-MX" sz="1200" b="1" dirty="0">
                  <a:solidFill>
                    <a:srgbClr val="5284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urbanización</a:t>
              </a:r>
            </a:p>
          </p:txBody>
        </p:sp>
        <p:sp>
          <p:nvSpPr>
            <p:cNvPr id="176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347656" y="5462041"/>
              <a:ext cx="1089772" cy="279714"/>
            </a:xfrm>
            <a:prstGeom prst="roundRect">
              <a:avLst>
                <a:gd name="adj" fmla="val 50000"/>
              </a:avLst>
            </a:prstGeom>
            <a:solidFill>
              <a:srgbClr val="528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10.09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Elipse 176">
              <a:extLst>
                <a:ext uri="{FF2B5EF4-FFF2-40B4-BE49-F238E27FC236}">
                  <a16:creationId xmlns:a16="http://schemas.microsoft.com/office/drawing/2014/main" id="{6CDF832D-48FD-BCF2-AE4D-1E4F7B9B8DA0}"/>
                </a:ext>
              </a:extLst>
            </p:cNvPr>
            <p:cNvSpPr/>
            <p:nvPr/>
          </p:nvSpPr>
          <p:spPr>
            <a:xfrm>
              <a:off x="1203319" y="5315674"/>
              <a:ext cx="574818" cy="585000"/>
            </a:xfrm>
            <a:prstGeom prst="ellipse">
              <a:avLst/>
            </a:prstGeom>
            <a:solidFill>
              <a:srgbClr val="528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pic>
          <p:nvPicPr>
            <p:cNvPr id="178" name="88 Imagen">
              <a:extLst>
                <a:ext uri="{FF2B5EF4-FFF2-40B4-BE49-F238E27FC236}">
                  <a16:creationId xmlns:a16="http://schemas.microsoft.com/office/drawing/2014/main" id="{FF2FE64C-E999-EC96-DB32-B77EC6C3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77129" y="5408081"/>
              <a:ext cx="429625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9" name="Grupo 178"/>
          <p:cNvGrpSpPr/>
          <p:nvPr/>
        </p:nvGrpSpPr>
        <p:grpSpPr>
          <a:xfrm>
            <a:off x="179847" y="6501465"/>
            <a:ext cx="6045827" cy="585000"/>
            <a:chOff x="284664" y="1146796"/>
            <a:chExt cx="6098924" cy="585000"/>
          </a:xfrm>
        </p:grpSpPr>
        <p:sp>
          <p:nvSpPr>
            <p:cNvPr id="180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284664" y="1281314"/>
              <a:ext cx="1016360" cy="252987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.03 </a:t>
              </a:r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1" name="Grupo 180">
              <a:extLst>
                <a:ext uri="{FF2B5EF4-FFF2-40B4-BE49-F238E27FC236}">
                  <a16:creationId xmlns:a16="http://schemas.microsoft.com/office/drawing/2014/main" id="{FC6923C6-71D8-4BDE-A070-237D74776EF1}"/>
                </a:ext>
              </a:extLst>
            </p:cNvPr>
            <p:cNvGrpSpPr/>
            <p:nvPr/>
          </p:nvGrpSpPr>
          <p:grpSpPr>
            <a:xfrm>
              <a:off x="1131377" y="1146796"/>
              <a:ext cx="5252211" cy="585000"/>
              <a:chOff x="375514" y="6134937"/>
              <a:chExt cx="5760758" cy="585000"/>
            </a:xfrm>
          </p:grpSpPr>
          <p:sp>
            <p:nvSpPr>
              <p:cNvPr id="182" name="Rectángulo: esquinas redondeadas 28">
                <a:extLst>
                  <a:ext uri="{FF2B5EF4-FFF2-40B4-BE49-F238E27FC236}">
                    <a16:creationId xmlns:a16="http://schemas.microsoft.com/office/drawing/2014/main" id="{05C87BE2-CA4E-7064-914C-49796F9FA5F7}"/>
                  </a:ext>
                </a:extLst>
              </p:cNvPr>
              <p:cNvSpPr/>
              <p:nvPr/>
            </p:nvSpPr>
            <p:spPr>
              <a:xfrm>
                <a:off x="739927" y="6283744"/>
                <a:ext cx="5396345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endPara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3" name="Grupo 182">
                <a:extLst>
                  <a:ext uri="{FF2B5EF4-FFF2-40B4-BE49-F238E27FC236}">
                    <a16:creationId xmlns:a16="http://schemas.microsoft.com/office/drawing/2014/main" id="{36B4E375-B172-B190-F02A-8B09975F98C5}"/>
                  </a:ext>
                </a:extLst>
              </p:cNvPr>
              <p:cNvGrpSpPr/>
              <p:nvPr/>
            </p:nvGrpSpPr>
            <p:grpSpPr>
              <a:xfrm>
                <a:off x="375514" y="6134937"/>
                <a:ext cx="5760758" cy="585000"/>
                <a:chOff x="1215731" y="5615273"/>
                <a:chExt cx="5760758" cy="585000"/>
              </a:xfrm>
            </p:grpSpPr>
            <p:sp>
              <p:nvSpPr>
                <p:cNvPr id="184" name="Rectángulo: esquinas redondeadas 30">
                  <a:extLst>
                    <a:ext uri="{FF2B5EF4-FFF2-40B4-BE49-F238E27FC236}">
                      <a16:creationId xmlns:a16="http://schemas.microsoft.com/office/drawing/2014/main" id="{13B326C6-0C1D-E9D4-7FFE-03979BB9916D}"/>
                    </a:ext>
                  </a:extLst>
                </p:cNvPr>
                <p:cNvSpPr/>
                <p:nvPr/>
              </p:nvSpPr>
              <p:spPr>
                <a:xfrm>
                  <a:off x="1641288" y="5769106"/>
                  <a:ext cx="5335201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fontAlgn="b"/>
                  <a:r>
                    <a:rPr lang="es-MX" sz="1200" b="1" dirty="0">
                      <a:solidFill>
                        <a:srgbClr val="FFE04E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</a:t>
                  </a:r>
                  <a:r>
                    <a:rPr lang="es-MX" sz="1200" b="1" dirty="0" smtClean="0">
                      <a:solidFill>
                        <a:srgbClr val="FFE04E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Electrificación</a:t>
                  </a:r>
                  <a:endParaRPr lang="es-MX" sz="1200" b="1" dirty="0">
                    <a:solidFill>
                      <a:srgbClr val="FFE04E"/>
                    </a:solidFill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" name="Grupo 184">
                  <a:extLst>
                    <a:ext uri="{FF2B5EF4-FFF2-40B4-BE49-F238E27FC236}">
                      <a16:creationId xmlns:a16="http://schemas.microsoft.com/office/drawing/2014/main" id="{3076D4F3-35A0-B4C2-8C2C-6136786A3BD6}"/>
                    </a:ext>
                  </a:extLst>
                </p:cNvPr>
                <p:cNvGrpSpPr/>
                <p:nvPr/>
              </p:nvGrpSpPr>
              <p:grpSpPr>
                <a:xfrm>
                  <a:off x="1215731" y="5615273"/>
                  <a:ext cx="637654" cy="585000"/>
                  <a:chOff x="2646126" y="2654817"/>
                  <a:chExt cx="784805" cy="720000"/>
                </a:xfrm>
              </p:grpSpPr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B1811466-D15E-96E6-CB01-AA0B057B385B}"/>
                      </a:ext>
                    </a:extLst>
                  </p:cNvPr>
                  <p:cNvSpPr/>
                  <p:nvPr/>
                </p:nvSpPr>
                <p:spPr>
                  <a:xfrm>
                    <a:off x="2646126" y="2654817"/>
                    <a:ext cx="784805" cy="720000"/>
                  </a:xfrm>
                  <a:prstGeom prst="ellipse">
                    <a:avLst/>
                  </a:prstGeom>
                  <a:solidFill>
                    <a:srgbClr val="FFE0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975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87" name="83 Imagen">
                    <a:extLst>
                      <a:ext uri="{FF2B5EF4-FFF2-40B4-BE49-F238E27FC236}">
                        <a16:creationId xmlns:a16="http://schemas.microsoft.com/office/drawing/2014/main" id="{2DD8CF38-9C40-B678-4062-E4044A756D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2785642" y="2761690"/>
                    <a:ext cx="505772" cy="5064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pic>
        <p:nvPicPr>
          <p:cNvPr id="188" name="118 Imagen">
            <a:extLst>
              <a:ext uri="{FF2B5EF4-FFF2-40B4-BE49-F238E27FC236}">
                <a16:creationId xmlns:a16="http://schemas.microsoft.com/office/drawing/2014/main" id="{1962D540-26D3-7B90-F1A6-92C1D6A827D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46" t="14573" r="9979" b="3288"/>
          <a:stretch/>
        </p:blipFill>
        <p:spPr bwMode="auto">
          <a:xfrm>
            <a:off x="7277100" y="2994660"/>
            <a:ext cx="3962400" cy="29337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02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6707</TotalTime>
  <Words>190</Words>
  <Application>Microsoft Office PowerPoint</Application>
  <PresentationFormat>Doble carta (432 x 279 mm)</PresentationFormat>
  <Paragraphs>44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Cascadia Mono ExtraLight</vt:lpstr>
      <vt:lpstr>Montserrat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All Data Safe Mexico</cp:lastModifiedBy>
  <cp:revision>53</cp:revision>
  <cp:lastPrinted>2023-04-13T23:54:54Z</cp:lastPrinted>
  <dcterms:created xsi:type="dcterms:W3CDTF">2023-01-20T16:10:54Z</dcterms:created>
  <dcterms:modified xsi:type="dcterms:W3CDTF">2023-10-23T20:17:30Z</dcterms:modified>
</cp:coreProperties>
</file>